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7" r:id="rId5"/>
    <p:sldId id="310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267" r:id="rId18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6B2B57A-B277-4D30-A228-14A482DD9B67}">
          <p14:sldIdLst>
            <p14:sldId id="257"/>
          </p14:sldIdLst>
        </p14:section>
        <p14:section name="Untitled Section" id="{B124153B-3AE8-468D-A596-D90CC6634379}">
          <p14:sldIdLst>
            <p14:sldId id="310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D80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4D5B86-593E-47ED-B6FA-D3ED3D25A42C}" v="1" dt="2021-05-06T19:15:40.3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3" autoAdjust="0"/>
    <p:restoredTop sz="79151" autoAdjust="0"/>
  </p:normalViewPr>
  <p:slideViewPr>
    <p:cSldViewPr>
      <p:cViewPr varScale="1">
        <p:scale>
          <a:sx n="71" d="100"/>
          <a:sy n="71" d="100"/>
        </p:scale>
        <p:origin x="156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469424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6CFD76A7-59D2-4195-9B1D-AAD6D9FF6802}" type="datetimeFigureOut">
              <a:rPr lang="en-US" smtClean="0"/>
              <a:t>5/10/2021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2"/>
            <a:ext cx="3077739" cy="469424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22054341-5499-4B96-92EC-FB30E8B82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919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469424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6C925246-0DF8-42B4-8844-7CB090C4107A}" type="datetimeFigureOut">
              <a:rPr lang="en-US" smtClean="0"/>
              <a:t>5/10/2021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4" tIns="46232" rIns="92464" bIns="4623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2464" tIns="46232" rIns="92464" bIns="462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2"/>
            <a:ext cx="3077739" cy="469424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9910F91F-2413-4B17-A2A4-E081FA6F39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337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10F91F-2413-4B17-A2A4-E081FA6F39B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335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6986" algn="ctr" fontAlgn="ctr">
              <a:lnSpc>
                <a:spcPct val="110000"/>
              </a:lnSpc>
            </a:pPr>
            <a:r>
              <a:rPr lang="en-US" sz="1800" b="1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Challenges</a:t>
            </a:r>
            <a:endParaRPr lang="en-US" sz="1800" dirty="0">
              <a:latin typeface="Arial" panose="020B0604020202020204" pitchFamily="34" charset="0"/>
            </a:endParaRPr>
          </a:p>
          <a:p>
            <a:pPr marL="175682" algn="ctr" fontAlgn="ctr">
              <a:lnSpc>
                <a:spcPct val="110000"/>
              </a:lnSpc>
            </a:pPr>
            <a:r>
              <a:rPr lang="en-US" sz="1800" b="1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Recommended Solutions</a:t>
            </a:r>
            <a:endParaRPr lang="en-US" sz="1800" dirty="0">
              <a:latin typeface="Arial" panose="020B0604020202020204" pitchFamily="34" charset="0"/>
            </a:endParaRPr>
          </a:p>
          <a:p>
            <a:pPr marL="175682" algn="ctr" fontAlgn="t">
              <a:lnSpc>
                <a:spcPct val="110000"/>
              </a:lnSpc>
            </a:pPr>
            <a:r>
              <a:rPr lang="en-US" sz="1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latin typeface="Arial" panose="020B0604020202020204" pitchFamily="34" charset="0"/>
            </a:endParaRPr>
          </a:p>
          <a:p>
            <a:pPr marL="175682" algn="ctr" fontAlgn="t">
              <a:lnSpc>
                <a:spcPct val="110000"/>
              </a:lnSpc>
            </a:pPr>
            <a:r>
              <a:rPr lang="en-US" sz="1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latin typeface="Arial" panose="020B0604020202020204" pitchFamily="34" charset="0"/>
            </a:endParaRPr>
          </a:p>
          <a:p>
            <a:pPr marL="175682" algn="ctr" fontAlgn="t">
              <a:lnSpc>
                <a:spcPct val="110000"/>
              </a:lnSpc>
            </a:pPr>
            <a:r>
              <a:rPr lang="en-US" sz="1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latin typeface="Arial" panose="020B0604020202020204" pitchFamily="34" charset="0"/>
            </a:endParaRPr>
          </a:p>
          <a:p>
            <a:pPr marL="175682" algn="ctr" fontAlgn="t">
              <a:lnSpc>
                <a:spcPct val="110000"/>
              </a:lnSpc>
            </a:pPr>
            <a:r>
              <a:rPr lang="en-US" sz="1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latin typeface="Arial" panose="020B0604020202020204" pitchFamily="34" charset="0"/>
            </a:endParaRPr>
          </a:p>
          <a:p>
            <a:pPr marL="175682" algn="ctr" fontAlgn="t">
              <a:lnSpc>
                <a:spcPct val="110000"/>
              </a:lnSpc>
            </a:pPr>
            <a:r>
              <a:rPr lang="en-US" sz="1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latin typeface="Arial" panose="020B0604020202020204" pitchFamily="34" charset="0"/>
            </a:endParaRPr>
          </a:p>
          <a:p>
            <a:pPr marL="175682" algn="ctr" fontAlgn="t">
              <a:lnSpc>
                <a:spcPct val="110000"/>
              </a:lnSpc>
            </a:pPr>
            <a:r>
              <a:rPr lang="en-US" sz="1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latin typeface="Arial" panose="020B0604020202020204" pitchFamily="34" charset="0"/>
            </a:endParaRPr>
          </a:p>
          <a:p>
            <a:pPr marL="175682" fontAlgn="t">
              <a:lnSpc>
                <a:spcPct val="110000"/>
              </a:lnSpc>
            </a:pPr>
            <a:r>
              <a:rPr lang="en-US" sz="1800" b="1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Service Reliability</a:t>
            </a:r>
            <a:endParaRPr lang="en-US" sz="1800" dirty="0">
              <a:latin typeface="Arial" panose="020B0604020202020204" pitchFamily="34" charset="0"/>
            </a:endParaRPr>
          </a:p>
          <a:p>
            <a:pPr marL="27739" fontAlgn="ctr">
              <a:lnSpc>
                <a:spcPct val="110000"/>
              </a:lnSpc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Continue to monitor NET performance on missed trips, on-time performance.</a:t>
            </a:r>
            <a:endParaRPr lang="en-US" sz="1800" dirty="0">
              <a:latin typeface="Arial" panose="020B0604020202020204" pitchFamily="34" charset="0"/>
            </a:endParaRPr>
          </a:p>
          <a:p>
            <a:pPr marL="27739" fontAlgn="ctr">
              <a:lnSpc>
                <a:spcPct val="110000"/>
              </a:lnSpc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Create a shared (controlled access) database for brokers and providers.</a:t>
            </a:r>
            <a:endParaRPr lang="en-US" sz="1800" dirty="0">
              <a:latin typeface="Arial" panose="020B0604020202020204" pitchFamily="34" charset="0"/>
            </a:endParaRPr>
          </a:p>
          <a:p>
            <a:pPr marL="27739" fontAlgn="ctr">
              <a:lnSpc>
                <a:spcPct val="110000"/>
              </a:lnSpc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OBH and OCFS will monitor on-time performance and missed trips separate from cancellations.</a:t>
            </a:r>
            <a:endParaRPr lang="en-US" sz="1800" dirty="0">
              <a:latin typeface="Arial" panose="020B0604020202020204" pitchFamily="34" charset="0"/>
            </a:endParaRPr>
          </a:p>
          <a:p>
            <a:pPr marL="27739" fontAlgn="ctr">
              <a:lnSpc>
                <a:spcPct val="110000"/>
              </a:lnSpc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OBH, NET, and OCFS will monitor and investigate reports of missed appointments.</a:t>
            </a:r>
            <a:endParaRPr lang="en-US" sz="1800" dirty="0">
              <a:latin typeface="Arial" panose="020B0604020202020204" pitchFamily="34" charset="0"/>
            </a:endParaRPr>
          </a:p>
          <a:p>
            <a:pPr marL="27739" fontAlgn="ctr">
              <a:lnSpc>
                <a:spcPct val="110000"/>
              </a:lnSpc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The Department will monitor complaints and resolutions of inappropriate vehicles being sent to transport a passenger.</a:t>
            </a:r>
            <a:endParaRPr lang="en-US" sz="1800" dirty="0">
              <a:latin typeface="Arial" panose="020B0604020202020204" pitchFamily="34" charset="0"/>
            </a:endParaRPr>
          </a:p>
          <a:p>
            <a:pPr marL="27739" fontAlgn="ctr">
              <a:lnSpc>
                <a:spcPct val="110000"/>
              </a:lnSpc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The Department will monitor complaints and resolutions about missed appointments.</a:t>
            </a:r>
            <a:endParaRPr lang="en-US" sz="1800" dirty="0">
              <a:latin typeface="Arial" panose="020B0604020202020204" pitchFamily="34" charset="0"/>
            </a:endParaRPr>
          </a:p>
          <a:p>
            <a:pPr marL="27739" fontAlgn="ctr">
              <a:lnSpc>
                <a:spcPct val="110000"/>
              </a:lnSpc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NET broker reports will break-out on-time performance for scheduled and unscheduled trips for the dashboard reports.</a:t>
            </a:r>
            <a:endParaRPr lang="en-US" sz="1800" dirty="0"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10F91F-2413-4B17-A2A4-E081FA6F39B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691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5682" fontAlgn="t">
              <a:lnSpc>
                <a:spcPct val="110000"/>
              </a:lnSpc>
            </a:pP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latin typeface="Arial" panose="020B0604020202020204" pitchFamily="34" charset="0"/>
            </a:endParaRPr>
          </a:p>
          <a:p>
            <a:pPr marL="175682" fontAlgn="t">
              <a:lnSpc>
                <a:spcPct val="110000"/>
              </a:lnSpc>
            </a:pP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latin typeface="Arial" panose="020B0604020202020204" pitchFamily="34" charset="0"/>
            </a:endParaRPr>
          </a:p>
          <a:p>
            <a:pPr marL="175682" fontAlgn="t">
              <a:lnSpc>
                <a:spcPct val="110000"/>
              </a:lnSpc>
            </a:pP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latin typeface="Arial" panose="020B0604020202020204" pitchFamily="34" charset="0"/>
            </a:endParaRPr>
          </a:p>
          <a:p>
            <a:pPr marL="175682" fontAlgn="t">
              <a:lnSpc>
                <a:spcPct val="110000"/>
              </a:lnSpc>
            </a:pP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latin typeface="Arial" panose="020B0604020202020204" pitchFamily="34" charset="0"/>
            </a:endParaRPr>
          </a:p>
          <a:p>
            <a:pPr marL="175682" fontAlgn="t">
              <a:lnSpc>
                <a:spcPct val="110000"/>
              </a:lnSpc>
            </a:pP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latin typeface="Arial" panose="020B0604020202020204" pitchFamily="34" charset="0"/>
            </a:endParaRPr>
          </a:p>
          <a:p>
            <a:pPr marL="175682" fontAlgn="t">
              <a:lnSpc>
                <a:spcPct val="110000"/>
              </a:lnSpc>
            </a:pPr>
            <a:r>
              <a:rPr lang="en-US" sz="1800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 Shows</a:t>
            </a:r>
            <a:endParaRPr lang="en-US" sz="1800" dirty="0">
              <a:latin typeface="Arial" panose="020B0604020202020204" pitchFamily="34" charset="0"/>
            </a:endParaRPr>
          </a:p>
          <a:p>
            <a:pPr marL="27739" fontAlgn="ctr">
              <a:lnSpc>
                <a:spcPct val="110000"/>
              </a:lnSpc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Clarify communication protocols for all programs with brokers, case workers, family members, transportation providers, beneficiaries, and all end users of Department transportation.</a:t>
            </a:r>
            <a:endParaRPr lang="en-US" sz="1800" dirty="0">
              <a:latin typeface="Arial" panose="020B0604020202020204" pitchFamily="34" charset="0"/>
            </a:endParaRPr>
          </a:p>
          <a:p>
            <a:pPr marL="27739" fontAlgn="ctr">
              <a:lnSpc>
                <a:spcPct val="110000"/>
              </a:lnSpc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Create an easy-to-read summary about no-show policies and distribute it to all beneficiaries who use Department transportation.</a:t>
            </a:r>
            <a:endParaRPr lang="en-US" sz="1800" dirty="0">
              <a:latin typeface="Arial" panose="020B0604020202020204" pitchFamily="34" charset="0"/>
            </a:endParaRPr>
          </a:p>
          <a:p>
            <a:pPr marL="27739" fontAlgn="ctr">
              <a:lnSpc>
                <a:spcPct val="110000"/>
              </a:lnSpc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Review the no show policy during all eligibility interviews with beneficiaries who may use Department transportation.</a:t>
            </a:r>
            <a:endParaRPr lang="en-US" sz="1800" dirty="0"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10F91F-2413-4B17-A2A4-E081FA6F39B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500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5682" fontAlgn="t">
              <a:lnSpc>
                <a:spcPct val="110000"/>
              </a:lnSpc>
            </a:pP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latin typeface="Arial" panose="020B0604020202020204" pitchFamily="34" charset="0"/>
            </a:endParaRPr>
          </a:p>
          <a:p>
            <a:pPr marL="175682" fontAlgn="t">
              <a:lnSpc>
                <a:spcPct val="110000"/>
              </a:lnSpc>
            </a:pP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latin typeface="Arial" panose="020B0604020202020204" pitchFamily="34" charset="0"/>
            </a:endParaRPr>
          </a:p>
          <a:p>
            <a:pPr marL="175682" fontAlgn="t">
              <a:lnSpc>
                <a:spcPct val="110000"/>
              </a:lnSpc>
            </a:pP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latin typeface="Arial" panose="020B0604020202020204" pitchFamily="34" charset="0"/>
            </a:endParaRPr>
          </a:p>
          <a:p>
            <a:pPr fontAlgn="t">
              <a:lnSpc>
                <a:spcPct val="110000"/>
              </a:lnSpc>
            </a:pP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latin typeface="Arial" panose="020B0604020202020204" pitchFamily="34" charset="0"/>
            </a:endParaRPr>
          </a:p>
          <a:p>
            <a:pPr fontAlgn="t">
              <a:lnSpc>
                <a:spcPct val="110000"/>
              </a:lnSpc>
            </a:pPr>
            <a:r>
              <a:rPr lang="en-US" sz="1800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Education and Information</a:t>
            </a:r>
            <a:endParaRPr lang="en-US" sz="1800" dirty="0">
              <a:latin typeface="Arial" panose="020B0604020202020204" pitchFamily="34" charset="0"/>
            </a:endParaRPr>
          </a:p>
          <a:p>
            <a:pPr marL="27739" fontAlgn="t">
              <a:lnSpc>
                <a:spcPct val="110000"/>
              </a:lnSpc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Require Brokers to participate in transportation stakeholder groups (i.e., Moving Maine) and Coordinated Human Services Public Transportation Plans.</a:t>
            </a:r>
            <a:endParaRPr lang="en-US" sz="1800" dirty="0">
              <a:latin typeface="Arial" panose="020B0604020202020204" pitchFamily="34" charset="0"/>
            </a:endParaRPr>
          </a:p>
          <a:p>
            <a:pPr marL="27739" fontAlgn="t">
              <a:lnSpc>
                <a:spcPct val="110000"/>
              </a:lnSpc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Create a central location for information about all transportation services that are funded by the Department, including transportation directly operated by health care and human services providers. </a:t>
            </a:r>
            <a:endParaRPr lang="en-US" sz="1800" dirty="0">
              <a:latin typeface="Arial" panose="020B0604020202020204" pitchFamily="34" charset="0"/>
            </a:endParaRPr>
          </a:p>
          <a:p>
            <a:pPr marL="27739" fontAlgn="t">
              <a:lnSpc>
                <a:spcPct val="110000"/>
              </a:lnSpc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Consider opportunities for the central information location to be expanded to include DOT transportation providers and other services. </a:t>
            </a:r>
            <a:endParaRPr lang="en-US" sz="1800" dirty="0">
              <a:latin typeface="Arial" panose="020B0604020202020204" pitchFamily="34" charset="0"/>
            </a:endParaRPr>
          </a:p>
          <a:p>
            <a:pPr marL="27739" fontAlgn="t">
              <a:lnSpc>
                <a:spcPct val="110000"/>
              </a:lnSpc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Require brokers to include a case worker or other representative identified by the beneficiary in the complaint/appeals process including all warnings of potential service suspension.</a:t>
            </a:r>
            <a:endParaRPr lang="en-US" sz="1800" dirty="0"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10F91F-2413-4B17-A2A4-E081FA6F39B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566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10F91F-2413-4B17-A2A4-E081FA6F39B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159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10F91F-2413-4B17-A2A4-E081FA6F39B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386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9F27D-83D8-4CE4-B3BD-A4581E18985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309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6FFC1-FA82-473D-B8AB-92B311C41072}" type="datetime1">
              <a:rPr lang="en-US" smtClean="0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823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8AD4-4484-4A3F-AE44-03C288D655DD}" type="datetime1">
              <a:rPr lang="en-US" smtClean="0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7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883C2-44DD-4B7D-B3DB-10305C261740}" type="datetime1">
              <a:rPr lang="en-US" smtClean="0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284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C7305-52F7-49BC-B3BF-7194D70178C1}" type="datetime1">
              <a:rPr lang="en-US" smtClean="0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326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0E0B9-6FAF-403E-9F15-136A38E3D574}" type="datetime1">
              <a:rPr lang="en-US" smtClean="0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110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40BB-99B6-416B-88F7-D6870326FA0F}" type="datetime1">
              <a:rPr lang="en-US" smtClean="0"/>
              <a:t>5/10/2021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078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A053-4859-4DC6-A8DC-6431CC4CFD73}" type="datetime1">
              <a:rPr lang="en-US" smtClean="0"/>
              <a:t>5/10/2021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81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D6E0B-A923-4CE2-8E84-A05641F4546A}" type="datetime1">
              <a:rPr lang="en-US" smtClean="0"/>
              <a:t>5/10/2021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315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70A87-BAE6-4D5D-86DF-3F13CB3AEEA6}" type="datetime1">
              <a:rPr lang="en-US" smtClean="0"/>
              <a:t>5/10/2021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513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DEC63-C81A-4615-9583-045C5499212E}" type="datetime1">
              <a:rPr lang="en-US" smtClean="0"/>
              <a:t>5/10/2021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5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0A2C0-A722-4512-AD22-3A6B340CC446}" type="datetime1">
              <a:rPr lang="en-US" smtClean="0"/>
              <a:t>5/10/2021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077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5E651-5E7C-447B-8E63-5B75A8F360CB}" type="datetime1">
              <a:rPr lang="en-US" smtClean="0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Maine Department of Health and Human Services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54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lbrown@rlsandassoc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mailto:roger.bondeson@maine.go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00"/>
            <a:ext cx="9143999" cy="1905000"/>
          </a:xfrm>
          <a:solidFill>
            <a:srgbClr val="004D80"/>
          </a:solidFill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Health and Human Services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Transportation Programs Evaluation</a:t>
            </a:r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5655"/>
            <a:ext cx="6400800" cy="2209800"/>
          </a:xfrm>
        </p:spPr>
        <p:txBody>
          <a:bodyPr>
            <a:noAutofit/>
          </a:bodyPr>
          <a:lstStyle/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10, 2021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4229" y="4876800"/>
            <a:ext cx="1515539" cy="1515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151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05F29-62F1-4C3C-B592-ED648EDE4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0609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Three Primary Goals</a:t>
            </a:r>
          </a:p>
          <a:p>
            <a:pPr marL="0" marR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100" u="sng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Goal 1: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Maintain effective program oversight and remain compliant with 42 CFR Section 457.1206.</a:t>
            </a:r>
          </a:p>
          <a:p>
            <a:pPr marL="0" marR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Goal 2: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Facilitate transportation access to beneficiaries through enhanced use of technology.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Option A: Portal for Transportation Providers and Brokers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Option B: One-Call/One-Click Center for Information and Hand-Off or Scheduling that includes Department, Health Care Provider (directly operated), and DOT transportation programs</a:t>
            </a:r>
          </a:p>
          <a:p>
            <a:pPr marL="0" marR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Goal 3: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Establish the most effective organizational structure for delivery of services.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Option A: Status Quo plus Improved Performance Measures and Oversight (Goals 1)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Option B: Statewide NET Broker Model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Option C: Statewide NET Broker Coordinated with Public Transportation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Option D: Regional NET Broker with Regional Coordinators</a:t>
            </a:r>
            <a:endParaRPr lang="en-US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BE2B5B-F609-4FA4-A2C5-C627FA288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F55FF-46BC-48C0-9B71-934C78F11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08ACBB8-22AD-457E-A6B8-6004325D6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0437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Goals</a:t>
            </a:r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786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05F29-62F1-4C3C-B592-ED648EDE4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1792"/>
            <a:ext cx="8229600" cy="1143000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Overall, NET is in compliance with its 1915(b) waiver.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Goal 1 – Maintain and enhance oversight</a:t>
            </a:r>
          </a:p>
          <a:p>
            <a:pPr marL="0" indent="0">
              <a:buNone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BE2B5B-F609-4FA4-A2C5-C627FA288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F55FF-46BC-48C0-9B71-934C78F11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08ACBB8-22AD-457E-A6B8-6004325D6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0437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Oversight and Compliance</a:t>
            </a:r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81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05F29-62F1-4C3C-B592-ED648EDE4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490855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Missed Trips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Continue to monitor and adjust standards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Standardize monitoring practices across all Department programs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No Shows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Continue to work toward better communication with the rider and health care providers</a:t>
            </a:r>
          </a:p>
          <a:p>
            <a:pPr marL="457200" lvl="1" indent="0"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14400" lvl="2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Note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: A combined 20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% of scheduled trips are either cancelled by members/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or are no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shows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BE2B5B-F609-4FA4-A2C5-C627FA288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F55FF-46BC-48C0-9B71-934C78F11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08ACBB8-22AD-457E-A6B8-6004325D6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0437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Goal 1 - Oversight and Compliance Recommendations</a:t>
            </a:r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011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05F29-62F1-4C3C-B592-ED648EDE4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1600199"/>
            <a:ext cx="8763000" cy="358140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Completed/Missed Trips by Destination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Monitor for patterns and look for failures of providers to complete trips as scheduled by time of day and destination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Complaints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Implement a standard process to verify that complaints are appropriately resolved by the brokers.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Include a process for specific types of complaints (e.g., wrong vehicle types being assigned, missed trips, on-time performance)</a:t>
            </a:r>
          </a:p>
          <a:p>
            <a:pPr marL="457200" lvl="1" indent="0"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BE2B5B-F609-4FA4-A2C5-C627FA288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F55FF-46BC-48C0-9B71-934C78F11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13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08ACBB8-22AD-457E-A6B8-6004325D6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Goal 1 - Oversight and Compliance Recommendations</a:t>
            </a:r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17020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1"/>
            <a:ext cx="9144000" cy="312419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en-US" sz="3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Laura Brown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RLS &amp; Associates, Inc.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lbrown@rlsandassoc.com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Roger Bondeson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Director, Division Of Operations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roger.bondeson@maine.gov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E72C6-7067-432E-A04B-6684B33D0546}" type="slidenum">
              <a:rPr lang="en-US" smtClean="0"/>
              <a:t>14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895600" y="6356350"/>
            <a:ext cx="3352800" cy="365125"/>
          </a:xfrm>
        </p:spPr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4D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4230" y="4752118"/>
            <a:ext cx="1515539" cy="1515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455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E5289-3F55-47EA-9EA6-C1355879E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DHHS</a:t>
            </a:r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Transportation Programs Evaluation</a:t>
            </a:r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D8654-8C5D-434A-B9BC-B1462F5FB2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1" y="1752600"/>
            <a:ext cx="4038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 of all DHHS transportation programs</a:t>
            </a:r>
          </a:p>
          <a:p>
            <a:pPr marL="0" indent="0">
              <a:buNone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Office of Child and Family Services (OCFS)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Office of Behavioral Health (OBH)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Office of MaineCare Services (NET)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622D86-1CA2-411A-A13F-888E46A137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1" y="1752599"/>
            <a:ext cx="4038600" cy="4525963"/>
          </a:xfrm>
        </p:spPr>
        <p:txBody>
          <a:bodyPr>
            <a:normAutofit/>
          </a:bodyPr>
          <a:lstStyle/>
          <a:p>
            <a:pPr marL="5715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components of the project</a:t>
            </a:r>
          </a:p>
          <a:p>
            <a:pPr marL="57150" indent="0">
              <a:buNone/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of quality of transportation services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of barriers to access transportation services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 for improvements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FEC6F5-0CF6-44CF-8D59-C3D275A79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552A96-5D05-49C1-B2D9-00260EBBB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235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05F29-62F1-4C3C-B592-ED648EDE4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06095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en-US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Gather stakeholder feedback about service quality, and program management and oversight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if NET is cost effective and compliant with CMS rule</a:t>
            </a:r>
          </a:p>
          <a:p>
            <a:pPr marL="457200" lvl="1" indent="0">
              <a:buNone/>
            </a:pP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 similar transportation programs in 10 other states for best practices, delivery systems, performance, quality, and accountability measures</a:t>
            </a:r>
          </a:p>
          <a:p>
            <a:pPr marL="457200" lvl="1" indent="0">
              <a:buNone/>
            </a:pP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 how MDOT policies and practices impact access to NET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7400" dirty="0"/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BE2B5B-F609-4FA4-A2C5-C627FA288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F55FF-46BC-48C0-9B71-934C78F11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08ACBB8-22AD-457E-A6B8-6004325D6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0437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Evaluation Components</a:t>
            </a:r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11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05F29-62F1-4C3C-B592-ED648EDE4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06095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Five Challenges to Performance and Cost</a:t>
            </a:r>
          </a:p>
          <a:p>
            <a:pPr marL="0" indent="0">
              <a:buNone/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arenR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 Reliability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Shows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between brokers, transportation providers, health care providers, and beneficiaries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 and information about transportation policies and procedures for health care providers and beneficiaries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 efficiency</a:t>
            </a:r>
            <a:endParaRPr lang="en-US" sz="7400" dirty="0"/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BE2B5B-F609-4FA4-A2C5-C627FA288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F55FF-46BC-48C0-9B71-934C78F11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08ACBB8-22AD-457E-A6B8-6004325D6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0437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Challenges Identified</a:t>
            </a:r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924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05F29-62F1-4C3C-B592-ED648EDE4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06095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7400" dirty="0"/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BE2B5B-F609-4FA4-A2C5-C627FA288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F55FF-46BC-48C0-9B71-934C78F11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08ACBB8-22AD-457E-A6B8-6004325D6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0437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Recommended Solutions</a:t>
            </a:r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1092EFA-49FD-4CBA-9CEA-8BEB3646B4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492883"/>
              </p:ext>
            </p:extLst>
          </p:nvPr>
        </p:nvGraphicFramePr>
        <p:xfrm>
          <a:off x="468297" y="1235074"/>
          <a:ext cx="8218503" cy="5005548"/>
        </p:xfrm>
        <a:graphic>
          <a:graphicData uri="http://schemas.openxmlformats.org/drawingml/2006/table">
            <a:tbl>
              <a:tblPr firstRow="1" firstCol="1" bandRow="1"/>
              <a:tblGrid>
                <a:gridCol w="1436704">
                  <a:extLst>
                    <a:ext uri="{9D8B030D-6E8A-4147-A177-3AD203B41FA5}">
                      <a16:colId xmlns:a16="http://schemas.microsoft.com/office/drawing/2014/main" val="495148761"/>
                    </a:ext>
                  </a:extLst>
                </a:gridCol>
                <a:gridCol w="6781799">
                  <a:extLst>
                    <a:ext uri="{9D8B030D-6E8A-4147-A177-3AD203B41FA5}">
                      <a16:colId xmlns:a16="http://schemas.microsoft.com/office/drawing/2014/main" val="2182651299"/>
                    </a:ext>
                  </a:extLst>
                </a:gridCol>
              </a:tblGrid>
              <a:tr h="348552">
                <a:tc>
                  <a:txBody>
                    <a:bodyPr/>
                    <a:lstStyle/>
                    <a:p>
                      <a:pPr marL="381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Challenge</a:t>
                      </a: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1448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Recommended Solutions</a:t>
                      </a:r>
                      <a:endParaRPr lang="en-US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1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054913"/>
                  </a:ext>
                </a:extLst>
              </a:tr>
              <a:tr h="662904">
                <a:tc rowSpan="7">
                  <a:txBody>
                    <a:bodyPr/>
                    <a:lstStyle/>
                    <a:p>
                      <a:pPr marL="17145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Service Reliability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4533"/>
                    </a:solidFill>
                  </a:tcPr>
                </a:tc>
                <a:tc>
                  <a:txBody>
                    <a:bodyPr/>
                    <a:lstStyle/>
                    <a:p>
                      <a:pPr marL="2921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Continue to monitor missed trips, on-time performance.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7645048"/>
                  </a:ext>
                </a:extLst>
              </a:tr>
              <a:tr h="3485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921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Create a shared (controlled access) database for brokers and providers.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2430599"/>
                  </a:ext>
                </a:extLst>
              </a:tr>
              <a:tr h="7154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921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OBH and OCFS will monitor on-time performance and missed trips separate from cancellations.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5620223"/>
                  </a:ext>
                </a:extLst>
              </a:tr>
              <a:tr h="7154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921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OBH, NET, and OCFS will monitor and investigate reports of missed appointments.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2514876"/>
                  </a:ext>
                </a:extLst>
              </a:tr>
              <a:tr h="7154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921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The Department will monitor complaints and resolutions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7609351"/>
                  </a:ext>
                </a:extLst>
              </a:tr>
              <a:tr h="7154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921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NET broker reports will break-out on-time performance for scheduled and unscheduled trips for the dashboard reports.</a:t>
                      </a:r>
                    </a:p>
                    <a:p>
                      <a:pPr marL="2921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335951"/>
                  </a:ext>
                </a:extLst>
              </a:tr>
              <a:tr h="7154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921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6653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8044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05F29-62F1-4C3C-B592-ED648EDE4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06095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7400" dirty="0"/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BE2B5B-F609-4FA4-A2C5-C627FA288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F55FF-46BC-48C0-9B71-934C78F11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08ACBB8-22AD-457E-A6B8-6004325D6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0437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Recommended Solutions</a:t>
            </a:r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B0A5EE-6FA2-4596-83B6-C52FD5D9CC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298505"/>
              </p:ext>
            </p:extLst>
          </p:nvPr>
        </p:nvGraphicFramePr>
        <p:xfrm>
          <a:off x="475510" y="1524000"/>
          <a:ext cx="8192980" cy="3581398"/>
        </p:xfrm>
        <a:graphic>
          <a:graphicData uri="http://schemas.openxmlformats.org/drawingml/2006/table">
            <a:tbl>
              <a:tblPr firstRow="1" firstCol="1" bandRow="1"/>
              <a:tblGrid>
                <a:gridCol w="1345892">
                  <a:extLst>
                    <a:ext uri="{9D8B030D-6E8A-4147-A177-3AD203B41FA5}">
                      <a16:colId xmlns:a16="http://schemas.microsoft.com/office/drawing/2014/main" val="332804823"/>
                    </a:ext>
                  </a:extLst>
                </a:gridCol>
                <a:gridCol w="6847088">
                  <a:extLst>
                    <a:ext uri="{9D8B030D-6E8A-4147-A177-3AD203B41FA5}">
                      <a16:colId xmlns:a16="http://schemas.microsoft.com/office/drawing/2014/main" val="410818605"/>
                    </a:ext>
                  </a:extLst>
                </a:gridCol>
              </a:tblGrid>
              <a:tr h="315046">
                <a:tc rowSpan="4">
                  <a:txBody>
                    <a:bodyPr/>
                    <a:lstStyle/>
                    <a:p>
                      <a:pPr marL="17145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Shows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4533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45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431313"/>
                  </a:ext>
                </a:extLst>
              </a:tr>
              <a:tr h="13098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921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Clarify communication protocols for all programs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941408"/>
                  </a:ext>
                </a:extLst>
              </a:tr>
              <a:tr h="9782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921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Create an easy-to-read summary about no-show policies and distribute it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5551419"/>
                  </a:ext>
                </a:extLst>
              </a:tr>
              <a:tr h="9782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921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Review the no show policy during all eligibility interviews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2359723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9A8561D-8B49-4948-8873-36BF7D5997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953641"/>
              </p:ext>
            </p:extLst>
          </p:nvPr>
        </p:nvGraphicFramePr>
        <p:xfrm>
          <a:off x="475510" y="1235075"/>
          <a:ext cx="8205186" cy="288925"/>
        </p:xfrm>
        <a:graphic>
          <a:graphicData uri="http://schemas.openxmlformats.org/drawingml/2006/table">
            <a:tbl>
              <a:tblPr firstRow="1" firstCol="1" bandRow="1"/>
              <a:tblGrid>
                <a:gridCol w="1353290">
                  <a:extLst>
                    <a:ext uri="{9D8B030D-6E8A-4147-A177-3AD203B41FA5}">
                      <a16:colId xmlns:a16="http://schemas.microsoft.com/office/drawing/2014/main" val="997155251"/>
                    </a:ext>
                  </a:extLst>
                </a:gridCol>
                <a:gridCol w="6851896">
                  <a:extLst>
                    <a:ext uri="{9D8B030D-6E8A-4147-A177-3AD203B41FA5}">
                      <a16:colId xmlns:a16="http://schemas.microsoft.com/office/drawing/2014/main" val="2438664684"/>
                    </a:ext>
                  </a:extLst>
                </a:gridCol>
              </a:tblGrid>
              <a:tr h="288925">
                <a:tc>
                  <a:txBody>
                    <a:bodyPr/>
                    <a:lstStyle/>
                    <a:p>
                      <a:pPr marL="381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Challenges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1448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Recommended Solutions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1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177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5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05F29-62F1-4C3C-B592-ED648EDE4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06095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7400" dirty="0"/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BE2B5B-F609-4FA4-A2C5-C627FA288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F55FF-46BC-48C0-9B71-934C78F11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08ACBB8-22AD-457E-A6B8-6004325D6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0437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Recommended Solutions</a:t>
            </a:r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C69CAAF-F9A2-4390-9075-F2AA3B5C38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496377"/>
              </p:ext>
            </p:extLst>
          </p:nvPr>
        </p:nvGraphicFramePr>
        <p:xfrm>
          <a:off x="457200" y="1532878"/>
          <a:ext cx="8229600" cy="4258322"/>
        </p:xfrm>
        <a:graphic>
          <a:graphicData uri="http://schemas.openxmlformats.org/drawingml/2006/table">
            <a:tbl>
              <a:tblPr firstRow="1" firstCol="1" bandRow="1"/>
              <a:tblGrid>
                <a:gridCol w="1981200">
                  <a:extLst>
                    <a:ext uri="{9D8B030D-6E8A-4147-A177-3AD203B41FA5}">
                      <a16:colId xmlns:a16="http://schemas.microsoft.com/office/drawing/2014/main" val="847075215"/>
                    </a:ext>
                  </a:extLst>
                </a:gridCol>
                <a:gridCol w="6248400">
                  <a:extLst>
                    <a:ext uri="{9D8B030D-6E8A-4147-A177-3AD203B41FA5}">
                      <a16:colId xmlns:a16="http://schemas.microsoft.com/office/drawing/2014/main" val="2734168089"/>
                    </a:ext>
                  </a:extLst>
                </a:gridCol>
              </a:tblGrid>
              <a:tr h="322709">
                <a:tc rowSpan="6">
                  <a:txBody>
                    <a:bodyPr/>
                    <a:lstStyle/>
                    <a:p>
                      <a:pPr marL="17145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Communication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4533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45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606339"/>
                  </a:ext>
                </a:extLst>
              </a:tr>
              <a:tr h="8985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921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Brokers will schedule periodic meetings with NET Advisory Committees for the purpose of matching transportation availability with health care and human services provider appointment schedules.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7258201"/>
                  </a:ext>
                </a:extLst>
              </a:tr>
              <a:tr h="9444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921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Sample completed trip logs to check for unnecessary redundancy in trip assignments.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1257462"/>
                  </a:ext>
                </a:extLst>
              </a:tr>
              <a:tr h="8985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921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Scheduling /dispatching software and automatic vehicle locator (AVL) systems between the Department and DOT.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2068379"/>
                  </a:ext>
                </a:extLst>
              </a:tr>
              <a:tr h="6560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921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Brokers provide AVL for all providers and scheduling software (or bridge software).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5777147"/>
                  </a:ext>
                </a:extLst>
              </a:tr>
              <a:tr h="538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921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Create a central database for all NET, OBH, OCFS rider profile information.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401089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CD0726F-0067-4DA2-B5F9-92057D2DDD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482796"/>
              </p:ext>
            </p:extLst>
          </p:nvPr>
        </p:nvGraphicFramePr>
        <p:xfrm>
          <a:off x="475510" y="1235075"/>
          <a:ext cx="8205186" cy="288925"/>
        </p:xfrm>
        <a:graphic>
          <a:graphicData uri="http://schemas.openxmlformats.org/drawingml/2006/table">
            <a:tbl>
              <a:tblPr firstRow="1" firstCol="1" bandRow="1"/>
              <a:tblGrid>
                <a:gridCol w="1962890">
                  <a:extLst>
                    <a:ext uri="{9D8B030D-6E8A-4147-A177-3AD203B41FA5}">
                      <a16:colId xmlns:a16="http://schemas.microsoft.com/office/drawing/2014/main" val="997155251"/>
                    </a:ext>
                  </a:extLst>
                </a:gridCol>
                <a:gridCol w="6242296">
                  <a:extLst>
                    <a:ext uri="{9D8B030D-6E8A-4147-A177-3AD203B41FA5}">
                      <a16:colId xmlns:a16="http://schemas.microsoft.com/office/drawing/2014/main" val="2438664684"/>
                    </a:ext>
                  </a:extLst>
                </a:gridCol>
              </a:tblGrid>
              <a:tr h="288925">
                <a:tc>
                  <a:txBody>
                    <a:bodyPr/>
                    <a:lstStyle/>
                    <a:p>
                      <a:pPr marL="381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Challenges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1448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Recommended Solutions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1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177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470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05F29-62F1-4C3C-B592-ED648EDE4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06095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7400" dirty="0"/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BE2B5B-F609-4FA4-A2C5-C627FA288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F55FF-46BC-48C0-9B71-934C78F11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08ACBB8-22AD-457E-A6B8-6004325D6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0437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Recommended Solutions</a:t>
            </a:r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B1133D1-28CF-4AF4-AD0F-8B3EEE83B9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668606"/>
              </p:ext>
            </p:extLst>
          </p:nvPr>
        </p:nvGraphicFramePr>
        <p:xfrm>
          <a:off x="469406" y="1524000"/>
          <a:ext cx="8229600" cy="3831223"/>
        </p:xfrm>
        <a:graphic>
          <a:graphicData uri="http://schemas.openxmlformats.org/drawingml/2006/table">
            <a:tbl>
              <a:tblPr firstRow="1" firstCol="1" bandRow="1"/>
              <a:tblGrid>
                <a:gridCol w="1676400">
                  <a:extLst>
                    <a:ext uri="{9D8B030D-6E8A-4147-A177-3AD203B41FA5}">
                      <a16:colId xmlns:a16="http://schemas.microsoft.com/office/drawing/2014/main" val="227207735"/>
                    </a:ext>
                  </a:extLst>
                </a:gridCol>
                <a:gridCol w="6553200">
                  <a:extLst>
                    <a:ext uri="{9D8B030D-6E8A-4147-A177-3AD203B41FA5}">
                      <a16:colId xmlns:a16="http://schemas.microsoft.com/office/drawing/2014/main" val="24069103"/>
                    </a:ext>
                  </a:extLst>
                </a:gridCol>
              </a:tblGrid>
              <a:tr h="252432">
                <a:tc rowSpan="4">
                  <a:txBody>
                    <a:bodyPr/>
                    <a:lstStyle/>
                    <a:p>
                      <a:pPr marL="17145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Education and Information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4533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45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235985"/>
                  </a:ext>
                </a:extLst>
              </a:tr>
              <a:tr h="7838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921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Require Brokers to participate in transportation stakeholder groups (i.e., Moving Maine) and Coordinated Human Services Public Transportation Plans.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6021298"/>
                  </a:ext>
                </a:extLst>
              </a:tr>
              <a:tr h="17416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921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Create a central location for information about all transportation services that are funded by the Department</a:t>
                      </a:r>
                    </a:p>
                    <a:p>
                      <a:pPr marL="2921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921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Consider opportunities for the central information location to be expanded to include DOT transportation providers and other services.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043473"/>
                  </a:ext>
                </a:extLst>
              </a:tr>
              <a:tr h="10495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921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Require brokers to include a case worker or other representative identified by the beneficiary in the complaint/appeals process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06964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B1ACBEE-A6CF-462C-A457-540EFA6B69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689512"/>
              </p:ext>
            </p:extLst>
          </p:nvPr>
        </p:nvGraphicFramePr>
        <p:xfrm>
          <a:off x="469406" y="1235075"/>
          <a:ext cx="8205186" cy="288925"/>
        </p:xfrm>
        <a:graphic>
          <a:graphicData uri="http://schemas.openxmlformats.org/drawingml/2006/table">
            <a:tbl>
              <a:tblPr firstRow="1" firstCol="1" bandRow="1"/>
              <a:tblGrid>
                <a:gridCol w="1664194">
                  <a:extLst>
                    <a:ext uri="{9D8B030D-6E8A-4147-A177-3AD203B41FA5}">
                      <a16:colId xmlns:a16="http://schemas.microsoft.com/office/drawing/2014/main" val="997155251"/>
                    </a:ext>
                  </a:extLst>
                </a:gridCol>
                <a:gridCol w="6540992">
                  <a:extLst>
                    <a:ext uri="{9D8B030D-6E8A-4147-A177-3AD203B41FA5}">
                      <a16:colId xmlns:a16="http://schemas.microsoft.com/office/drawing/2014/main" val="2438664684"/>
                    </a:ext>
                  </a:extLst>
                </a:gridCol>
              </a:tblGrid>
              <a:tr h="288925">
                <a:tc>
                  <a:txBody>
                    <a:bodyPr/>
                    <a:lstStyle/>
                    <a:p>
                      <a:pPr marL="381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Challenges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1448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Recommended Solutions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1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177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2677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05F29-62F1-4C3C-B592-ED648EDE4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76400"/>
            <a:ext cx="8763000" cy="467995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7400" dirty="0"/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BE2B5B-F609-4FA4-A2C5-C627FA288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F55FF-46BC-48C0-9B71-934C78F11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08ACBB8-22AD-457E-A6B8-6004325D6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0437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Recommended Solutions</a:t>
            </a:r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F0457E5-AFB5-4D5C-AAA1-F6D3EE22CA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170104"/>
              </p:ext>
            </p:extLst>
          </p:nvPr>
        </p:nvGraphicFramePr>
        <p:xfrm>
          <a:off x="469405" y="1524000"/>
          <a:ext cx="8205185" cy="1168693"/>
        </p:xfrm>
        <a:graphic>
          <a:graphicData uri="http://schemas.openxmlformats.org/drawingml/2006/table">
            <a:tbl>
              <a:tblPr firstRow="1" firstCol="1" bandRow="1"/>
              <a:tblGrid>
                <a:gridCol w="1968995">
                  <a:extLst>
                    <a:ext uri="{9D8B030D-6E8A-4147-A177-3AD203B41FA5}">
                      <a16:colId xmlns:a16="http://schemas.microsoft.com/office/drawing/2014/main" val="3914693666"/>
                    </a:ext>
                  </a:extLst>
                </a:gridCol>
                <a:gridCol w="6236190">
                  <a:extLst>
                    <a:ext uri="{9D8B030D-6E8A-4147-A177-3AD203B41FA5}">
                      <a16:colId xmlns:a16="http://schemas.microsoft.com/office/drawing/2014/main" val="3790152774"/>
                    </a:ext>
                  </a:extLst>
                </a:gridCol>
              </a:tblGrid>
              <a:tr h="229069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Transportation Efficiency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4533"/>
                    </a:solidFill>
                  </a:tcPr>
                </a:tc>
                <a:tc>
                  <a:txBody>
                    <a:bodyPr/>
                    <a:lstStyle/>
                    <a:p>
                      <a:pPr marL="2921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45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546202"/>
                  </a:ext>
                </a:extLst>
              </a:tr>
              <a:tr h="9139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921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Implement a cost allocation methodology that supports ridesharing across multiple programs.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46807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207CF14-D461-422F-B046-E9F78B098C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222908"/>
              </p:ext>
            </p:extLst>
          </p:nvPr>
        </p:nvGraphicFramePr>
        <p:xfrm>
          <a:off x="469408" y="1243012"/>
          <a:ext cx="8205186" cy="288925"/>
        </p:xfrm>
        <a:graphic>
          <a:graphicData uri="http://schemas.openxmlformats.org/drawingml/2006/table">
            <a:tbl>
              <a:tblPr firstRow="1" firstCol="1" bandRow="1"/>
              <a:tblGrid>
                <a:gridCol w="1968992">
                  <a:extLst>
                    <a:ext uri="{9D8B030D-6E8A-4147-A177-3AD203B41FA5}">
                      <a16:colId xmlns:a16="http://schemas.microsoft.com/office/drawing/2014/main" val="997155251"/>
                    </a:ext>
                  </a:extLst>
                </a:gridCol>
                <a:gridCol w="6236194">
                  <a:extLst>
                    <a:ext uri="{9D8B030D-6E8A-4147-A177-3AD203B41FA5}">
                      <a16:colId xmlns:a16="http://schemas.microsoft.com/office/drawing/2014/main" val="2438664684"/>
                    </a:ext>
                  </a:extLst>
                </a:gridCol>
              </a:tblGrid>
              <a:tr h="288925">
                <a:tc>
                  <a:txBody>
                    <a:bodyPr/>
                    <a:lstStyle/>
                    <a:p>
                      <a:pPr marL="381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Challenges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1448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Recommended Solutions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1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177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3761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5C80F099E7CF4AB2120A5BFE0AADFB" ma:contentTypeVersion="10" ma:contentTypeDescription="Create a new document." ma:contentTypeScope="" ma:versionID="e27512fd72a42cb1be11be2b26c41157">
  <xsd:schema xmlns:xsd="http://www.w3.org/2001/XMLSchema" xmlns:xs="http://www.w3.org/2001/XMLSchema" xmlns:p="http://schemas.microsoft.com/office/2006/metadata/properties" xmlns:ns3="fe04784a-9b21-460f-890f-7b2d3d70a0a7" xmlns:ns4="2209ac8e-1ff0-417c-9319-c6aa90ed621f" targetNamespace="http://schemas.microsoft.com/office/2006/metadata/properties" ma:root="true" ma:fieldsID="4ca073beb72064f8981cede15003d57a" ns3:_="" ns4:_="">
    <xsd:import namespace="fe04784a-9b21-460f-890f-7b2d3d70a0a7"/>
    <xsd:import namespace="2209ac8e-1ff0-417c-9319-c6aa90ed621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04784a-9b21-460f-890f-7b2d3d70a0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09ac8e-1ff0-417c-9319-c6aa90ed621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DB22508-A7FE-4C3B-86D6-66E54A96456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E76F57-0550-477D-BA86-7EB06A489C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04784a-9b21-460f-890f-7b2d3d70a0a7"/>
    <ds:schemaRef ds:uri="2209ac8e-1ff0-417c-9319-c6aa90ed62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47802AE-FFE6-4FDD-9DE5-1F9CD19C54B9}">
  <ds:schemaRefs>
    <ds:schemaRef ds:uri="fe04784a-9b21-460f-890f-7b2d3d70a0a7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2209ac8e-1ff0-417c-9319-c6aa90ed621f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6698</TotalTime>
  <Words>1242</Words>
  <Application>Microsoft Office PowerPoint</Application>
  <PresentationFormat>On-screen Show (4:3)</PresentationFormat>
  <Paragraphs>216</Paragraphs>
  <Slides>14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</vt:lpstr>
      <vt:lpstr>Times New Roman</vt:lpstr>
      <vt:lpstr>Wingdings</vt:lpstr>
      <vt:lpstr>Office Theme</vt:lpstr>
      <vt:lpstr>Department of Health and Human Services Transportation Programs Evaluation </vt:lpstr>
      <vt:lpstr>DHHS Transportation Programs Evaluation Background</vt:lpstr>
      <vt:lpstr> Key Evaluation Components </vt:lpstr>
      <vt:lpstr> Challenges Identified </vt:lpstr>
      <vt:lpstr> Recommended Solutions </vt:lpstr>
      <vt:lpstr> Recommended Solutions </vt:lpstr>
      <vt:lpstr> Recommended Solutions </vt:lpstr>
      <vt:lpstr> Recommended Solutions </vt:lpstr>
      <vt:lpstr> Recommended Solutions </vt:lpstr>
      <vt:lpstr> Goals </vt:lpstr>
      <vt:lpstr> Oversight and Compliance </vt:lpstr>
      <vt:lpstr> Goal 1 - Oversight and Compliance Recommendations </vt:lpstr>
      <vt:lpstr> Goal 1 - Oversight and Compliance Recommendations  </vt:lpstr>
      <vt:lpstr>PowerPoint Presentation</vt:lpstr>
    </vt:vector>
  </TitlesOfParts>
  <Company>State of Maine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DHHS Presentation</dc:title>
  <dc:creator>Martins, John A</dc:creator>
  <cp:lastModifiedBy>Brann, Lori</cp:lastModifiedBy>
  <cp:revision>170</cp:revision>
  <cp:lastPrinted>2021-05-06T19:15:42Z</cp:lastPrinted>
  <dcterms:created xsi:type="dcterms:W3CDTF">2015-04-10T16:13:17Z</dcterms:created>
  <dcterms:modified xsi:type="dcterms:W3CDTF">2021-05-10T14:17:15Z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0x010100395C80F099E7CF4AB2120A5BFE0AADFB</vt:lpwstr>
  </property>
</Properties>
</file>